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1"/>
  </p:notesMasterIdLst>
  <p:sldIdLst>
    <p:sldId id="256" r:id="rId2"/>
    <p:sldId id="299" r:id="rId3"/>
    <p:sldId id="300" r:id="rId4"/>
    <p:sldId id="301" r:id="rId5"/>
    <p:sldId id="302" r:id="rId6"/>
    <p:sldId id="303" r:id="rId7"/>
    <p:sldId id="305" r:id="rId8"/>
    <p:sldId id="307" r:id="rId9"/>
    <p:sldId id="306" r:id="rId10"/>
    <p:sldId id="304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7" r:id="rId19"/>
    <p:sldId id="31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66" d="100"/>
          <a:sy n="66" d="100"/>
        </p:scale>
        <p:origin x="165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20152-7289-42ED-97D3-BBB411F9F8C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0E3D6-3C77-45F1-B7E2-5B66F3D2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7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4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54844" y="2196703"/>
            <a:ext cx="10882313" cy="2321719"/>
          </a:xfrm>
          <a:prstGeom prst="rect">
            <a:avLst/>
          </a:prstGeom>
        </p:spPr>
        <p:txBody>
          <a:bodyPr anchor="ctr"/>
          <a:lstStyle>
            <a:lvl1pPr defTabSz="250022">
              <a:defRPr sz="5906" spc="-59"/>
            </a:lvl1pPr>
          </a:lstStyle>
          <a:p>
            <a:r>
              <a:t>Section Title</a:t>
            </a:r>
          </a:p>
        </p:txBody>
      </p:sp>
      <p:sp>
        <p:nvSpPr>
          <p:cNvPr id="92" name="01"/>
          <p:cNvSpPr txBox="1">
            <a:spLocks noGrp="1"/>
          </p:cNvSpPr>
          <p:nvPr>
            <p:ph type="sldNum" sz="quarter" idx="2"/>
          </p:nvPr>
        </p:nvSpPr>
        <p:spPr>
          <a:xfrm>
            <a:off x="11727656" y="6152554"/>
            <a:ext cx="274321" cy="222082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838059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54844" y="1017985"/>
            <a:ext cx="10882313" cy="473273"/>
          </a:xfrm>
          <a:prstGeom prst="rect">
            <a:avLst/>
          </a:prstGeom>
        </p:spPr>
        <p:txBody>
          <a:bodyPr/>
          <a:lstStyle>
            <a:lvl1pPr marL="0" indent="0" defTabSz="178587">
              <a:spcBef>
                <a:spcPts val="0"/>
              </a:spcBef>
              <a:buSzTx/>
              <a:buNone/>
              <a:defRPr sz="225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98680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54844" y="2214563"/>
            <a:ext cx="10882313" cy="2277070"/>
          </a:xfrm>
          <a:prstGeom prst="rect">
            <a:avLst/>
          </a:prstGeom>
        </p:spPr>
        <p:txBody>
          <a:bodyPr anchor="ctr"/>
          <a:lstStyle>
            <a:lvl1pPr marL="0" indent="0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1pPr>
            <a:lvl2pPr marL="0" indent="223234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2pPr>
            <a:lvl3pPr marL="0" indent="446469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3pPr>
            <a:lvl4pPr marL="0" indent="669703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4pPr>
            <a:lvl5pPr marL="0" indent="892937" algn="ctr" defTabSz="250022">
              <a:lnSpc>
                <a:spcPct val="90000"/>
              </a:lnSpc>
              <a:spcBef>
                <a:spcPts val="0"/>
              </a:spcBef>
              <a:buSzTx/>
              <a:buNone/>
              <a:defRPr sz="5906" spc="-59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01"/>
          <p:cNvSpPr txBox="1">
            <a:spLocks noGrp="1"/>
          </p:cNvSpPr>
          <p:nvPr>
            <p:ph type="sldNum" sz="quarter" idx="2"/>
          </p:nvPr>
        </p:nvSpPr>
        <p:spPr>
          <a:xfrm>
            <a:off x="11727656" y="6152554"/>
            <a:ext cx="274321" cy="222082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896587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2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0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0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6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45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  <p:sldLayoutId id="2147483687" r:id="rId12"/>
    <p:sldLayoutId id="2147483688" r:id="rId13"/>
    <p:sldLayoutId id="2147483689" r:id="rId1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87EC7F-BCE8-4E07-FD9A-AA7CD594C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6" b="108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37318"/>
            <a:ext cx="12188952" cy="2620682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3EC0C-B664-18E2-FAA6-07592A24E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158" y="5528235"/>
            <a:ext cx="10696574" cy="77096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 fitting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A06C2-C984-559B-6247-4CE552425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681" y="4392705"/>
            <a:ext cx="5795251" cy="1063813"/>
          </a:xfrm>
        </p:spPr>
        <p:txBody>
          <a:bodyPr anchor="b">
            <a:normAutofit/>
          </a:bodyPr>
          <a:lstStyle/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Hyper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Hyperparameters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7" name="Also called tuning parameter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Also called tuning parameters</a:t>
                </a:r>
              </a:p>
              <a:p>
                <a:r>
                  <a:t>Parameters of the learning algorithm and not the model</a:t>
                </a:r>
              </a:p>
              <a:p>
                <a:pPr lvl="1"/>
                <a:r>
                  <a:t>For example, </a:t>
                </a:r>
                <a14:m>
                  <m:oMath xmlns:m="http://schemas.openxmlformats.org/officeDocument/2006/math">
                    <m:r>
                      <a:rPr sz="2391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, in k-NN is a hyperparameter</a:t>
                </a:r>
              </a:p>
              <a:p>
                <a:r>
                  <a:t>Hyperparameters are chosen by the modeler </a:t>
                </a:r>
              </a:p>
              <a:p>
                <a:pPr lvl="1"/>
                <a:r>
                  <a:t>Values that are actually </a:t>
                </a:r>
                <a:r>
                  <a:rPr i="1">
                    <a:latin typeface="Graphik"/>
                    <a:ea typeface="Graphik"/>
                    <a:cs typeface="Graphik"/>
                    <a:sym typeface="Graphik"/>
                  </a:rPr>
                  <a:t>learned</a:t>
                </a:r>
                <a:r>
                  <a:t> from the data are usually called parameters</a:t>
                </a:r>
              </a:p>
            </p:txBody>
          </p:sp>
        </mc:Choice>
        <mc:Fallback xmlns="">
          <p:sp>
            <p:nvSpPr>
              <p:cNvPr id="557" name="Also called tuning parameter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71" t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Let’s think about 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nn</a:t>
            </a:r>
            <a:r>
              <a:rPr lang="en-US" dirty="0"/>
              <a:t> recall</a:t>
            </a:r>
            <a:endParaRPr dirty="0"/>
          </a:p>
        </p:txBody>
      </p:sp>
      <p:sp>
        <p:nvSpPr>
          <p:cNvPr id="589" name="Recall what we learned about KNN classification and regress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Recall what we learned about KNN classification and regression</a:t>
            </a:r>
          </a:p>
          <a:p>
            <a:endParaRPr/>
          </a:p>
          <a:p>
            <a:pPr lvl="1"/>
            <a:r>
              <a:t>Will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low</a:t>
            </a:r>
            <a:r>
              <a:t> value of </a:t>
            </a:r>
            <a:r>
              <a:rPr i="1">
                <a:latin typeface="Graphik"/>
                <a:ea typeface="Graphik"/>
                <a:cs typeface="Graphik"/>
                <a:sym typeface="Graphik"/>
              </a:rPr>
              <a:t>k</a:t>
            </a:r>
            <a:r>
              <a:t> be more likely to overfit or underfit?</a:t>
            </a:r>
          </a:p>
          <a:p>
            <a:pPr lvl="1"/>
            <a:endParaRPr/>
          </a:p>
          <a:p>
            <a:pPr lvl="1"/>
            <a:r>
              <a:t>Will a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high</a:t>
            </a:r>
            <a:r>
              <a:t> value of </a:t>
            </a:r>
            <a:r>
              <a:rPr i="1">
                <a:latin typeface="Graphik"/>
                <a:ea typeface="Graphik"/>
                <a:cs typeface="Graphik"/>
                <a:sym typeface="Graphik"/>
              </a:rPr>
              <a:t>k</a:t>
            </a:r>
            <a:r>
              <a:t> be more likely to overfit or underfit?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sting and Validating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Testing and Validating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How well does my model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well does my model work?</a:t>
            </a:r>
          </a:p>
        </p:txBody>
      </p:sp>
      <p:sp>
        <p:nvSpPr>
          <p:cNvPr id="595" name="In the prediction sett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the prediction setting:</a:t>
            </a:r>
          </a:p>
          <a:p>
            <a:pPr lvl="1"/>
            <a:r>
              <a:rPr lang="en-US" b="1" dirty="0"/>
              <a:t>Model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evaluation</a:t>
            </a:r>
            <a:r>
              <a:rPr lang="en-US" b="1" dirty="0">
                <a:latin typeface="Graphik"/>
                <a:ea typeface="Graphik"/>
                <a:cs typeface="Graphik"/>
                <a:sym typeface="Graphik"/>
              </a:rPr>
              <a:t>:</a:t>
            </a:r>
            <a:r>
              <a:rPr dirty="0"/>
              <a:t> how well </a:t>
            </a:r>
            <a:r>
              <a:rPr lang="en-US" dirty="0"/>
              <a:t>does </a:t>
            </a:r>
            <a:r>
              <a:rPr dirty="0"/>
              <a:t>our machine learning model generalize to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new data</a:t>
            </a:r>
            <a:r>
              <a:rPr lang="en-US" b="1" dirty="0">
                <a:latin typeface="Graphik"/>
                <a:ea typeface="Graphik"/>
                <a:cs typeface="Graphik"/>
                <a:sym typeface="Graphik"/>
              </a:rPr>
              <a:t>?</a:t>
            </a:r>
            <a:endParaRPr b="1" dirty="0">
              <a:latin typeface="Graphik"/>
              <a:ea typeface="Graphik"/>
              <a:cs typeface="Graphik"/>
              <a:sym typeface="Graphik"/>
            </a:endParaRPr>
          </a:p>
          <a:p>
            <a:pPr lvl="1"/>
            <a:r>
              <a:rPr dirty="0"/>
              <a:t>Don’t get caught in the weeds of the possible validation methods</a:t>
            </a:r>
          </a:p>
          <a:p>
            <a:pPr lvl="1"/>
            <a:r>
              <a:rPr lang="en-US" dirty="0"/>
              <a:t>F</a:t>
            </a:r>
            <a:r>
              <a:rPr dirty="0"/>
              <a:t>ind an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honest metric to quantify future model performance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How well does my model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well does my model work?</a:t>
            </a:r>
          </a:p>
        </p:txBody>
      </p:sp>
      <p:sp>
        <p:nvSpPr>
          <p:cNvPr id="599" name="The only way to evaluate how well a model predicts is to apply it to new data…"/>
          <p:cNvSpPr txBox="1">
            <a:spLocks noGrp="1"/>
          </p:cNvSpPr>
          <p:nvPr>
            <p:ph type="body" idx="1"/>
          </p:nvPr>
        </p:nvSpPr>
        <p:spPr>
          <a:xfrm>
            <a:off x="2015133" y="1826682"/>
            <a:ext cx="8161734" cy="4746125"/>
          </a:xfrm>
          <a:prstGeom prst="rect">
            <a:avLst/>
          </a:prstGeom>
        </p:spPr>
        <p:txBody>
          <a:bodyPr/>
          <a:lstStyle/>
          <a:p>
            <a:r>
              <a:t>The only way to evaluate how well a model predicts is to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apply it to new data</a:t>
            </a:r>
          </a:p>
          <a:p>
            <a:r>
              <a:t>Comparing test metrics to training metrics can also help identify overfitting</a:t>
            </a:r>
          </a:p>
          <a:p>
            <a:r>
              <a:t>What if new data (with labels) isn’t readily available </a:t>
            </a:r>
            <a:br/>
            <a:r>
              <a:t>(and it usually isn’t)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Model Evaluation Strate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Evaluation Strategies</a:t>
            </a:r>
          </a:p>
        </p:txBody>
      </p:sp>
      <p:sp>
        <p:nvSpPr>
          <p:cNvPr id="602" name="Train/Test split…"/>
          <p:cNvSpPr txBox="1">
            <a:spLocks noGrp="1"/>
          </p:cNvSpPr>
          <p:nvPr>
            <p:ph type="body" idx="1"/>
          </p:nvPr>
        </p:nvSpPr>
        <p:spPr>
          <a:xfrm>
            <a:off x="1623247" y="2043598"/>
            <a:ext cx="8161734" cy="46350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/>
              <a:t>Train/Test split</a:t>
            </a:r>
          </a:p>
          <a:p>
            <a:pPr>
              <a:lnSpc>
                <a:spcPct val="120000"/>
              </a:lnSpc>
            </a:pPr>
            <a:r>
              <a:rPr dirty="0"/>
              <a:t>Train/Validation/Test split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dirty="0"/>
              <a:t>Cross-validation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K-fold cross-validation illustrat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K-fold cross-validation</a:t>
            </a:r>
          </a:p>
        </p:txBody>
      </p:sp>
      <p:pic>
        <p:nvPicPr>
          <p:cNvPr id="60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78805"/>
            <a:ext cx="9144000" cy="451128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hoosing k (the number of fold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Choosing k (the number of folds)</a:t>
            </a:r>
          </a:p>
        </p:txBody>
      </p:sp>
      <p:sp>
        <p:nvSpPr>
          <p:cNvPr id="610" name="The data scientist has yet another choice to make: k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The data scientist has yet another choice to make: k</a:t>
            </a:r>
          </a:p>
          <a:p>
            <a:pPr lvl="1"/>
            <a:r>
              <a:rPr dirty="0"/>
              <a:t>k=n is leave-one-out cross-validation (LOOCV)</a:t>
            </a:r>
            <a:r>
              <a:rPr lang="en-US" dirty="0"/>
              <a:t>, this is deterministic</a:t>
            </a:r>
            <a:endParaRPr dirty="0"/>
          </a:p>
          <a:p>
            <a:pPr lvl="1"/>
            <a:r>
              <a:rPr dirty="0"/>
              <a:t>k=5 or k=10 are other popular choices</a:t>
            </a:r>
            <a:endParaRPr lang="en-US" dirty="0"/>
          </a:p>
          <a:p>
            <a:r>
              <a:rPr lang="en-US" dirty="0"/>
              <a:t>Bias–variance tradeoff in 𝑘k-fold CV:</a:t>
            </a:r>
          </a:p>
          <a:p>
            <a:pPr lvl="1"/>
            <a:r>
              <a:rPr lang="en-US" dirty="0"/>
              <a:t>Small k → higher bias but lower variance (larger test sets, more stable estimates).</a:t>
            </a:r>
          </a:p>
          <a:p>
            <a:pPr lvl="1"/>
            <a:r>
              <a:rPr lang="en-US" dirty="0"/>
              <a:t>Large k → lower bias but higher variance (larger training sets, noisier fold estimates).</a:t>
            </a:r>
          </a:p>
          <a:p>
            <a:pPr lvl="1"/>
            <a:r>
              <a:rPr lang="en-US" dirty="0"/>
              <a:t>When CV is used for tuning, bias is less important than just finding the minimum error</a:t>
            </a:r>
          </a:p>
          <a:p>
            <a:r>
              <a:rPr lang="en-US" dirty="0"/>
              <a:t>Computational cost:</a:t>
            </a:r>
          </a:p>
          <a:p>
            <a:pPr lvl="1"/>
            <a:r>
              <a:rPr lang="en-US" dirty="0"/>
              <a:t>Cost scales with k: small k is faster, while large k (especially LOOCV) is much more expensive.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A possible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typical</a:t>
            </a:r>
            <a:r>
              <a:rPr dirty="0"/>
              <a:t> approach</a:t>
            </a:r>
          </a:p>
        </p:txBody>
      </p:sp>
      <p:sp>
        <p:nvSpPr>
          <p:cNvPr id="619" name="Split data into training and test se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Split data into training and test sets</a:t>
            </a:r>
          </a:p>
          <a:p>
            <a:r>
              <a:rPr dirty="0"/>
              <a:t>Train the model several times using different values of the hyperparameter  </a:t>
            </a:r>
          </a:p>
          <a:p>
            <a:pPr lvl="1"/>
            <a:r>
              <a:rPr dirty="0"/>
              <a:t>Choose the hyperparameter value that performs best on the training set </a:t>
            </a:r>
            <a:r>
              <a:rPr i="1" u="sng" dirty="0">
                <a:latin typeface="Graphik"/>
                <a:ea typeface="Graphik"/>
                <a:cs typeface="Graphik"/>
                <a:sym typeface="Graphik"/>
              </a:rPr>
              <a:t>as measured with k-fold cross-validation</a:t>
            </a:r>
          </a:p>
          <a:p>
            <a:r>
              <a:rPr dirty="0"/>
              <a:t>Use the test set to compute the generalization error</a:t>
            </a:r>
            <a:endParaRPr lang="en-US" dirty="0"/>
          </a:p>
          <a:p>
            <a:r>
              <a:rPr lang="en-US" dirty="0"/>
              <a:t>Remember that the goal is to get a good estimate of the </a:t>
            </a:r>
            <a:r>
              <a:rPr lang="en-US" b="1" dirty="0"/>
              <a:t>generalization error  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620" name="Remember that the goal is to get a good estimate of the generalization error"/>
          <p:cNvSpPr txBox="1"/>
          <p:nvPr/>
        </p:nvSpPr>
        <p:spPr>
          <a:xfrm>
            <a:off x="3716050" y="5535368"/>
            <a:ext cx="4759901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endParaRPr sz="1266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What’s wrong with this scenari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 tempting approach…</a:t>
            </a:r>
            <a:endParaRPr dirty="0"/>
          </a:p>
        </p:txBody>
      </p:sp>
      <p:sp>
        <p:nvSpPr>
          <p:cNvPr id="624" name="Split data into a training and a test s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3400"/>
            </a:pPr>
            <a:r>
              <a:rPr dirty="0"/>
              <a:t>Split data into a training and a test set</a:t>
            </a:r>
          </a:p>
          <a:p>
            <a:pPr>
              <a:defRPr sz="3400"/>
            </a:pPr>
            <a:r>
              <a:rPr lang="en-US" dirty="0"/>
              <a:t>Train the model for many hyperparameter values</a:t>
            </a:r>
          </a:p>
          <a:p>
            <a:pPr>
              <a:defRPr sz="3400"/>
            </a:pPr>
            <a:r>
              <a:rPr dirty="0"/>
              <a:t>Choose the hyperparameter value that performs best on test set </a:t>
            </a:r>
            <a:endParaRPr lang="en-US" dirty="0"/>
          </a:p>
          <a:p>
            <a:pPr>
              <a:defRPr sz="3400"/>
            </a:pPr>
            <a:r>
              <a:rPr lang="en-US" b="1" dirty="0"/>
              <a:t>Beware of data leakage!!</a:t>
            </a: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Over- and under-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Over- and under-fitting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Overfitting vs Und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Overfitting vs Underfitting</a:t>
            </a:r>
          </a:p>
        </p:txBody>
      </p:sp>
      <p:sp>
        <p:nvSpPr>
          <p:cNvPr id="538" name="Underfitting: Model is too simple to learn the underlying structure of the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Underfitting: Model is too simple to learn the underlying structure of the data</a:t>
            </a:r>
          </a:p>
          <a:p>
            <a:r>
              <a:t>Overfitting: Model is too complex and learns the noise in the training data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1" name="Overfitting vs Und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Overfitting vs Underfitting</a:t>
            </a:r>
          </a:p>
        </p:txBody>
      </p:sp>
      <p:pic>
        <p:nvPicPr>
          <p:cNvPr id="54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042" y="2478300"/>
            <a:ext cx="9083194" cy="3256133"/>
          </a:xfrm>
          <a:prstGeom prst="rect">
            <a:avLst/>
          </a:prstGeom>
          <a:ln w="3175">
            <a:miter lim="400000"/>
          </a:ln>
        </p:spPr>
      </p:pic>
      <p:sp>
        <p:nvSpPr>
          <p:cNvPr id="543" name="Underfit Model"/>
          <p:cNvSpPr txBox="1"/>
          <p:nvPr/>
        </p:nvSpPr>
        <p:spPr>
          <a:xfrm>
            <a:off x="2135502" y="2400128"/>
            <a:ext cx="1147751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CA4B13"/>
                </a:solidFill>
              </a:defRPr>
            </a:lvl1pPr>
          </a:lstStyle>
          <a:p>
            <a:r>
              <a:rPr sz="1266"/>
              <a:t>Underfit Model</a:t>
            </a:r>
          </a:p>
        </p:txBody>
      </p:sp>
      <p:sp>
        <p:nvSpPr>
          <p:cNvPr id="544" name="Overfit Model"/>
          <p:cNvSpPr txBox="1"/>
          <p:nvPr/>
        </p:nvSpPr>
        <p:spPr>
          <a:xfrm>
            <a:off x="5282992" y="2400128"/>
            <a:ext cx="1049967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E9AD4C"/>
                </a:solidFill>
              </a:defRPr>
            </a:lvl1pPr>
          </a:lstStyle>
          <a:p>
            <a:r>
              <a:rPr sz="1266"/>
              <a:t>Overfit Model</a:t>
            </a:r>
          </a:p>
        </p:txBody>
      </p:sp>
      <p:sp>
        <p:nvSpPr>
          <p:cNvPr id="545" name="Good Model"/>
          <p:cNvSpPr txBox="1"/>
          <p:nvPr/>
        </p:nvSpPr>
        <p:spPr>
          <a:xfrm>
            <a:off x="8367170" y="2400128"/>
            <a:ext cx="961803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0096FF"/>
                </a:solidFill>
              </a:defRPr>
            </a:lvl1pPr>
          </a:lstStyle>
          <a:p>
            <a:r>
              <a:rPr sz="1266"/>
              <a:t>Good Model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Und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Underfitting</a:t>
            </a:r>
          </a:p>
        </p:txBody>
      </p:sp>
      <p:sp>
        <p:nvSpPr>
          <p:cNvPr id="549" name="Underfitting: Model is too simple to learn the underlying structure of the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09840" indent="-209840" defTabSz="167125">
              <a:spcBef>
                <a:spcPts val="2180"/>
              </a:spcBef>
              <a:defRPr sz="2632"/>
            </a:pPr>
            <a:r>
              <a:t>Underfitting: Model is too simple to learn the underlying structure of the data</a:t>
            </a:r>
          </a:p>
          <a:p>
            <a:pPr marL="209840" indent="-209840" defTabSz="167125">
              <a:spcBef>
                <a:spcPts val="2180"/>
              </a:spcBef>
              <a:defRPr sz="2632"/>
            </a:pPr>
            <a:r>
              <a:t>Identifying:  The model performs poorly on both training and test data</a:t>
            </a:r>
          </a:p>
          <a:p>
            <a:pPr marL="209840" indent="-209840" defTabSz="167125">
              <a:spcBef>
                <a:spcPts val="2180"/>
              </a:spcBef>
              <a:defRPr sz="2632"/>
            </a:pPr>
            <a:r>
              <a:t>Possible fixes: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Use a more complex model 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Find better features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Reduce constraints on model (less regularization)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Tune hyperparameters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Over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Overfitting</a:t>
            </a:r>
          </a:p>
        </p:txBody>
      </p:sp>
      <p:sp>
        <p:nvSpPr>
          <p:cNvPr id="553" name="Overfitting: Model is too complex and learns the noise in the training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09840" indent="-209840" defTabSz="167125">
              <a:spcBef>
                <a:spcPts val="2180"/>
              </a:spcBef>
              <a:defRPr sz="2632"/>
            </a:pPr>
            <a:r>
              <a:t>Overfitting: Model is too complex and learns the noise in the training data</a:t>
            </a:r>
          </a:p>
          <a:p>
            <a:pPr marL="209840" indent="-209840" defTabSz="167125">
              <a:spcBef>
                <a:spcPts val="2180"/>
              </a:spcBef>
              <a:defRPr sz="2632"/>
            </a:pPr>
            <a:r>
              <a:t>Identifying: The model performs well on training data but poorly on test data</a:t>
            </a:r>
          </a:p>
          <a:p>
            <a:pPr marL="209840" indent="-209840" defTabSz="167125">
              <a:spcBef>
                <a:spcPts val="2180"/>
              </a:spcBef>
              <a:defRPr sz="2632"/>
            </a:pPr>
            <a:r>
              <a:t>Possible fixes: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Use a simpler model 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Add constraints on model (more regularization)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Gather more data</a:t>
            </a:r>
          </a:p>
          <a:p>
            <a:pPr marL="631199" lvl="2" indent="-211518" defTabSz="167125">
              <a:spcBef>
                <a:spcPts val="2180"/>
              </a:spcBef>
              <a:defRPr sz="2632"/>
            </a:pPr>
            <a:r>
              <a:t>Tune hyperparameters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Bias-Variance Trade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Bias-Variance Tradeoff </a:t>
            </a:r>
          </a:p>
        </p:txBody>
      </p:sp>
      <p:sp>
        <p:nvSpPr>
          <p:cNvPr id="561" name="The balance of finding a model that doesn’t underfit or overfit is related to the bias-variance tradeoff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balance of finding a model that doesn’t underfit or overfit is related to the bias-variance tradeoff</a:t>
            </a:r>
          </a:p>
          <a:p>
            <a:pPr lvl="1"/>
            <a:r>
              <a:rPr b="1" dirty="0">
                <a:latin typeface="Graphik"/>
                <a:ea typeface="Graphik"/>
                <a:cs typeface="Graphik"/>
                <a:sym typeface="Graphik"/>
              </a:rPr>
              <a:t>Bias</a:t>
            </a:r>
            <a:r>
              <a:rPr dirty="0"/>
              <a:t> of refers to the error that is introduced by approximating a real-life problem with a simpler model</a:t>
            </a:r>
          </a:p>
          <a:p>
            <a:pPr lvl="1"/>
            <a:r>
              <a:rPr b="1" dirty="0">
                <a:latin typeface="Graphik"/>
                <a:ea typeface="Graphik"/>
                <a:cs typeface="Graphik"/>
                <a:sym typeface="Graphik"/>
              </a:rPr>
              <a:t>Variance</a:t>
            </a:r>
            <a:r>
              <a:rPr dirty="0"/>
              <a:t> refers to the amount that the prediction changes if a different training set is used (but from the same “population”)</a:t>
            </a:r>
          </a:p>
          <a:p>
            <a:r>
              <a:rPr dirty="0"/>
              <a:t>In general, as a model becomes more flexible and complex, variance increases and bias decreases</a:t>
            </a:r>
            <a:endParaRPr lang="en-US" dirty="0"/>
          </a:p>
          <a:p>
            <a:pPr lvl="1"/>
            <a:r>
              <a:rPr lang="en-US" b="1" dirty="0"/>
              <a:t>Overfitting</a:t>
            </a:r>
            <a:r>
              <a:rPr lang="en-US" dirty="0"/>
              <a:t> is associated with high </a:t>
            </a:r>
            <a:r>
              <a:rPr lang="en-US" b="1" dirty="0"/>
              <a:t>variance</a:t>
            </a:r>
          </a:p>
          <a:p>
            <a:pPr lvl="1"/>
            <a:r>
              <a:rPr lang="en-US" b="1" dirty="0"/>
              <a:t>Underfitting</a:t>
            </a:r>
            <a:r>
              <a:rPr lang="en-US" dirty="0"/>
              <a:t> is associated with high </a:t>
            </a:r>
            <a:r>
              <a:rPr lang="en-US" b="1" dirty="0"/>
              <a:t>bias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6" name="Bias-Variance Trade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Bias-Variance Tradeoff </a:t>
            </a:r>
          </a:p>
        </p:txBody>
      </p:sp>
      <p:pic>
        <p:nvPicPr>
          <p:cNvPr id="577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62" y="1387679"/>
            <a:ext cx="7396504" cy="4977939"/>
          </a:xfrm>
          <a:prstGeom prst="rect">
            <a:avLst/>
          </a:prstGeom>
          <a:ln w="3175">
            <a:miter lim="400000"/>
          </a:ln>
        </p:spPr>
      </p:pic>
      <p:sp>
        <p:nvSpPr>
          <p:cNvPr id="578" name="From “Elements of Statistical Learning” page 38, by Hastie et al"/>
          <p:cNvSpPr txBox="1"/>
          <p:nvPr/>
        </p:nvSpPr>
        <p:spPr>
          <a:xfrm>
            <a:off x="1610921" y="6531741"/>
            <a:ext cx="4974119" cy="2884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000"/>
            </a:lvl1pPr>
          </a:lstStyle>
          <a:p>
            <a:r>
              <a:rPr sz="1406"/>
              <a:t>From “Elements of Statistical Learning” page 38, by Hastie et al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Bias-Variance Trade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Bias-Variance Tradeoff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4" name="Variance of   refers to the amount that   changes if a different training set is used (but from the same “population”)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255181" y="1913907"/>
                <a:ext cx="8161735" cy="4232673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/>
              <a:p>
                <a:pPr marL="191981" indent="-191981" defTabSz="152902">
                  <a:spcBef>
                    <a:spcPts val="1969"/>
                  </a:spcBef>
                  <a:defRPr sz="2408"/>
                </a:pPr>
                <a14:m>
                  <m:oMath xmlns:m="http://schemas.openxmlformats.org/officeDocument/2006/math"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limUpp>
                          <m:limUpp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lim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̂</m:t>
                            </m:r>
                          </m:lim>
                        </m:limUpp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𝑉𝑎𝑟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(</m:t>
                    </m:r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))+[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𝐵𝑖𝑎𝑠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(</m:t>
                    </m:r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))</m:t>
                    </m:r>
                    <m:sSup>
                      <m:sSu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2039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2039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/>
              </a:p>
              <a:p>
                <a:pPr marL="191981" indent="-191981" defTabSz="152902">
                  <a:spcBef>
                    <a:spcPts val="1969"/>
                  </a:spcBef>
                  <a:defRPr sz="2408"/>
                </a:pPr>
                <a:endParaRPr/>
              </a:p>
              <a:p>
                <a:pPr marL="577480" lvl="2" indent="-193517" defTabSz="152902">
                  <a:spcBef>
                    <a:spcPts val="1969"/>
                  </a:spcBef>
                  <a:defRPr sz="2408"/>
                </a:pPr>
                <a:r>
                  <a:t>Variance of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t> refers to the amount that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t> changes if a different training set is used (but from the same “population”)</a:t>
                </a:r>
              </a:p>
              <a:p>
                <a:pPr marL="577480" lvl="2" indent="-193517" defTabSz="152902">
                  <a:spcBef>
                    <a:spcPts val="1969"/>
                  </a:spcBef>
                  <a:defRPr sz="2408"/>
                </a:pPr>
                <a:r>
                  <a:t>Bias of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lim>
                        <m:r>
                          <a:rPr sz="2039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oMath>
                </a14:m>
                <a:r>
                  <a:t> refers to the error that is introduced by approximating a real-life problem with a simpler model</a:t>
                </a:r>
              </a:p>
              <a:p>
                <a:pPr marL="577480" lvl="2" indent="-193517" defTabSz="152902">
                  <a:spcBef>
                    <a:spcPts val="1969"/>
                  </a:spcBef>
                  <a:defRPr sz="2408"/>
                </a:pPr>
                <a:r>
                  <a:t>Irreducible error: Random noise inherent in the data.  The irreducible error is the best-case scenario given the noise in the data</a:t>
                </a:r>
              </a:p>
              <a:p>
                <a:pPr marL="191981" indent="-191981" defTabSz="152902">
                  <a:spcBef>
                    <a:spcPts val="1969"/>
                  </a:spcBef>
                  <a:defRPr sz="2408"/>
                </a:pPr>
                <a:r>
                  <a:t>Tradeoff because usually reducing bias will increase variance and visa versa</a:t>
                </a:r>
              </a:p>
            </p:txBody>
          </p:sp>
        </mc:Choice>
        <mc:Fallback>
          <p:sp>
            <p:nvSpPr>
              <p:cNvPr id="564" name="Variance of   refers to the amount that   changes if a different training set is used (but from the same “population”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55181" y="1913907"/>
                <a:ext cx="8161735" cy="4232673"/>
              </a:xfrm>
              <a:prstGeom prst="rect">
                <a:avLst/>
              </a:prstGeom>
              <a:blipFill>
                <a:blip r:embed="rId2"/>
                <a:stretch>
                  <a:fillRect l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93090" y="2398393"/>
            <a:ext cx="1406936" cy="101029"/>
          </a:xfrm>
          <a:prstGeom prst="rect">
            <a:avLst/>
          </a:prstGeom>
        </p:spPr>
      </p:pic>
      <p:sp>
        <p:nvSpPr>
          <p:cNvPr id="567" name="Irreducible error"/>
          <p:cNvSpPr txBox="1"/>
          <p:nvPr/>
        </p:nvSpPr>
        <p:spPr>
          <a:xfrm>
            <a:off x="7712067" y="2511215"/>
            <a:ext cx="1503618" cy="3209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941751"/>
                </a:solidFill>
              </a:defRPr>
            </a:lvl1pPr>
          </a:lstStyle>
          <a:p>
            <a:r>
              <a:rPr sz="1617"/>
              <a:t>Irreducible error</a:t>
            </a:r>
          </a:p>
        </p:txBody>
      </p:sp>
      <p:pic>
        <p:nvPicPr>
          <p:cNvPr id="568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322359" y="2398393"/>
            <a:ext cx="1316318" cy="101029"/>
          </a:xfrm>
          <a:prstGeom prst="rect">
            <a:avLst/>
          </a:prstGeom>
        </p:spPr>
      </p:pic>
      <p:sp>
        <p:nvSpPr>
          <p:cNvPr id="570" name="Variance"/>
          <p:cNvSpPr txBox="1"/>
          <p:nvPr/>
        </p:nvSpPr>
        <p:spPr>
          <a:xfrm>
            <a:off x="4523509" y="2511215"/>
            <a:ext cx="851195" cy="3209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011993"/>
                </a:solidFill>
              </a:defRPr>
            </a:lvl1pPr>
          </a:lstStyle>
          <a:p>
            <a:r>
              <a:rPr sz="1617"/>
              <a:t>Variance</a:t>
            </a:r>
          </a:p>
        </p:txBody>
      </p:sp>
      <p:pic>
        <p:nvPicPr>
          <p:cNvPr id="571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837572" y="2398393"/>
            <a:ext cx="1612112" cy="101029"/>
          </a:xfrm>
          <a:prstGeom prst="rect">
            <a:avLst/>
          </a:prstGeom>
        </p:spPr>
      </p:pic>
      <p:sp>
        <p:nvSpPr>
          <p:cNvPr id="573" name="Bias (squared)"/>
          <p:cNvSpPr txBox="1"/>
          <p:nvPr/>
        </p:nvSpPr>
        <p:spPr>
          <a:xfrm>
            <a:off x="5955917" y="2511215"/>
            <a:ext cx="1316066" cy="3209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300">
                <a:solidFill>
                  <a:srgbClr val="4F8F00"/>
                </a:solidFill>
              </a:defRPr>
            </a:lvl1pPr>
          </a:lstStyle>
          <a:p>
            <a:r>
              <a:rPr sz="1617"/>
              <a:t>Bias (squared)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778</Words>
  <Application>Microsoft Office PowerPoint</Application>
  <PresentationFormat>Widescreen</PresentationFormat>
  <Paragraphs>92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Calisto MT</vt:lpstr>
      <vt:lpstr>Cambria Math</vt:lpstr>
      <vt:lpstr>Graphik</vt:lpstr>
      <vt:lpstr>Univers Condensed</vt:lpstr>
      <vt:lpstr>ChronicleVTI</vt:lpstr>
      <vt:lpstr>Model fitting</vt:lpstr>
      <vt:lpstr>Over- and under-fitting</vt:lpstr>
      <vt:lpstr>Overfitting vs Underfitting</vt:lpstr>
      <vt:lpstr>Overfitting vs Underfitting</vt:lpstr>
      <vt:lpstr>Underfitting</vt:lpstr>
      <vt:lpstr>Overfitting</vt:lpstr>
      <vt:lpstr>Bias-Variance Tradeoff </vt:lpstr>
      <vt:lpstr>Bias-Variance Tradeoff </vt:lpstr>
      <vt:lpstr>Bias-Variance Tradeoff </vt:lpstr>
      <vt:lpstr>Hyperparameters</vt:lpstr>
      <vt:lpstr>K-nn recall</vt:lpstr>
      <vt:lpstr>PowerPoint Presentation</vt:lpstr>
      <vt:lpstr>How well does my model work?</vt:lpstr>
      <vt:lpstr>How well does my model work?</vt:lpstr>
      <vt:lpstr>Model Evaluation Strategies</vt:lpstr>
      <vt:lpstr>K-fold cross-validation</vt:lpstr>
      <vt:lpstr>Choosing k (the number of folds)</vt:lpstr>
      <vt:lpstr>A typical approach</vt:lpstr>
      <vt:lpstr>A tempting approach…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 Rhodes</dc:creator>
  <cp:lastModifiedBy>Jake Rhodes</cp:lastModifiedBy>
  <cp:revision>22</cp:revision>
  <dcterms:created xsi:type="dcterms:W3CDTF">2025-10-28T15:32:43Z</dcterms:created>
  <dcterms:modified xsi:type="dcterms:W3CDTF">2025-12-19T16:24:26Z</dcterms:modified>
</cp:coreProperties>
</file>